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notesMasterIdLst>
    <p:notesMasterId r:id="rId19"/>
  </p:notesMasterIdLst>
  <p:handoutMasterIdLst>
    <p:handoutMasterId r:id="rId20"/>
  </p:handoutMasterIdLst>
  <p:sldIdLst>
    <p:sldId id="345" r:id="rId2"/>
    <p:sldId id="342" r:id="rId3"/>
    <p:sldId id="281" r:id="rId4"/>
    <p:sldId id="312" r:id="rId5"/>
    <p:sldId id="304" r:id="rId6"/>
    <p:sldId id="348" r:id="rId7"/>
    <p:sldId id="310" r:id="rId8"/>
    <p:sldId id="349" r:id="rId9"/>
    <p:sldId id="350" r:id="rId10"/>
    <p:sldId id="351" r:id="rId11"/>
    <p:sldId id="352" r:id="rId12"/>
    <p:sldId id="353" r:id="rId13"/>
    <p:sldId id="354" r:id="rId14"/>
    <p:sldId id="355" r:id="rId15"/>
    <p:sldId id="356" r:id="rId16"/>
    <p:sldId id="358" r:id="rId17"/>
    <p:sldId id="357" r:id="rId18"/>
  </p:sldIdLst>
  <p:sldSz cx="9144000" cy="6858000" type="screen4x3"/>
  <p:notesSz cx="6858000" cy="91440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i="1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i="1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i="1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i="1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i="1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i="1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i="1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i="1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i="1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5FF88"/>
    <a:srgbClr val="EBFCA2"/>
    <a:srgbClr val="E0EA0E"/>
    <a:srgbClr val="3333FF"/>
    <a:srgbClr val="EDF551"/>
    <a:srgbClr val="CC99FF"/>
    <a:srgbClr val="9933FF"/>
    <a:srgbClr val="F8C7A6"/>
    <a:srgbClr val="CD1D1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4610" autoAdjust="0"/>
    <p:restoredTop sz="94660"/>
  </p:normalViewPr>
  <p:slideViewPr>
    <p:cSldViewPr>
      <p:cViewPr>
        <p:scale>
          <a:sx n="50" d="100"/>
          <a:sy n="50" d="100"/>
        </p:scale>
        <p:origin x="-1464" y="-510"/>
      </p:cViewPr>
      <p:guideLst>
        <p:guide orient="horz" pos="2161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1" d="100"/>
          <a:sy n="41" d="100"/>
        </p:scale>
        <p:origin x="-1470" y="-120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i="0" smtClean="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31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i="0" smtClean="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31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i="0" smtClean="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31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i="0" smtClean="0"/>
            </a:lvl1pPr>
          </a:lstStyle>
          <a:p>
            <a:pPr>
              <a:defRPr/>
            </a:pPr>
            <a:fld id="{3B3FFF2B-456C-426B-BCBA-E8EAD82F93ED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i="0" smtClean="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i="0" smtClean="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4036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75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</a:p>
        </p:txBody>
      </p:sp>
      <p:sp>
        <p:nvSpPr>
          <p:cNvPr id="675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i="0" smtClean="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75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i="0" smtClean="0"/>
            </a:lvl1pPr>
          </a:lstStyle>
          <a:p>
            <a:pPr>
              <a:defRPr/>
            </a:pPr>
            <a:fld id="{B39273EB-0C99-47BE-877C-48F5C253C3FF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9 Triángulo rectángulo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8 Título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7" name="16 Subtítulo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grpSp>
        <p:nvGrpSpPr>
          <p:cNvPr id="2" name="1 Grupo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6 Forma libre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7 Forma libre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10 Forma libre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11 Conector recto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2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27" name="2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410CA85D-7E55-4857-8407-0DC328CFD35D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>
              <a:defRPr/>
            </a:pPr>
            <a:fld id="{6DE220B6-19F2-4889-BAE0-E2749D1B67C2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>
              <a:defRPr/>
            </a:pPr>
            <a:fld id="{B1B8FA08-7D73-491F-9EF3-44E2F9015901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>
              <a:defRPr/>
            </a:pPr>
            <a:fld id="{506F35F1-1197-40DA-A415-2A39E2E2572D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  <p:sp>
        <p:nvSpPr>
          <p:cNvPr id="7" name="6 Título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>
              <a:defRPr/>
            </a:pPr>
            <a:fld id="{361AE0E5-0D1A-4EDA-AB4B-34B42802C755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  <p:sp>
        <p:nvSpPr>
          <p:cNvPr id="7" name="6 Cheurón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7 Cheurón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>
              <a:defRPr/>
            </a:pPr>
            <a:fld id="{50309B01-D537-4F10-BAF6-A79789EA4FE6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  <p:sp>
        <p:nvSpPr>
          <p:cNvPr id="8" name="7 Título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>
              <a:defRPr/>
            </a:pPr>
            <a:fld id="{6C567287-B31E-4BD1-85B8-3157D88D8166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>
              <a:defRPr/>
            </a:pPr>
            <a:fld id="{31C0752D-1D0B-4410-A0F0-91B60825513A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  <p:sp>
        <p:nvSpPr>
          <p:cNvPr id="6" name="5 Título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>
              <a:defRPr/>
            </a:pPr>
            <a:fld id="{42DB0AF3-781B-4842-A0A7-714F67521769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>
              <a:defRPr/>
            </a:pPr>
            <a:fld id="{199CE217-DD93-476C-B9EC-06D0AD490F8D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fld id="{29B9CBA4-79D6-4DA7-973F-DED5E68616CF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8" name="7 Forma libre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8 Forma libre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9 Triángulo rectángulo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10 Conector recto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11 Cheurón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12 Cheurón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12 Forma libre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11 Forma libre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13 Triángulo rectángulo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14 Conector recto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8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0" name="29 Marcador de texto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22" name="21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endParaRPr lang="es-ES"/>
          </a:p>
        </p:txBody>
      </p:sp>
      <p:sp>
        <p:nvSpPr>
          <p:cNvPr id="18" name="17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pPr>
              <a:defRPr/>
            </a:pPr>
            <a:fld id="{F3295FC7-B568-4BCD-A2F9-AAABED599738}" type="slidenum">
              <a:rPr lang="es-ES" smtClean="0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Marcador de contenido"/>
          <p:cNvSpPr>
            <a:spLocks noGrp="1"/>
          </p:cNvSpPr>
          <p:nvPr>
            <p:ph idx="1"/>
          </p:nvPr>
        </p:nvSpPr>
        <p:spPr>
          <a:xfrm>
            <a:off x="500034" y="2428868"/>
            <a:ext cx="8232775" cy="3500462"/>
          </a:xfr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es-PE" dirty="0" smtClean="0"/>
              <a:t>Proteína A: Posee alto contenido de los siguientes aminoácidos: </a:t>
            </a:r>
            <a:r>
              <a:rPr lang="es-PE" dirty="0" err="1" smtClean="0"/>
              <a:t>Glutamato</a:t>
            </a:r>
            <a:r>
              <a:rPr lang="es-PE" dirty="0" smtClean="0"/>
              <a:t>, </a:t>
            </a:r>
            <a:r>
              <a:rPr lang="es-PE" dirty="0" err="1" smtClean="0"/>
              <a:t>Serina</a:t>
            </a:r>
            <a:r>
              <a:rPr lang="es-PE" dirty="0" smtClean="0"/>
              <a:t>, </a:t>
            </a:r>
            <a:r>
              <a:rPr lang="es-PE" dirty="0" err="1" smtClean="0"/>
              <a:t>Aspartato</a:t>
            </a:r>
            <a:r>
              <a:rPr lang="es-PE" dirty="0" smtClean="0"/>
              <a:t> y Glicina</a:t>
            </a:r>
            <a:endParaRPr lang="es-PE" dirty="0" smtClean="0"/>
          </a:p>
          <a:p>
            <a:endParaRPr lang="es-PE" dirty="0" smtClean="0"/>
          </a:p>
          <a:p>
            <a:r>
              <a:rPr lang="es-PE" dirty="0" smtClean="0"/>
              <a:t>Proteína B: </a:t>
            </a:r>
            <a:r>
              <a:rPr lang="es-PE" dirty="0" smtClean="0"/>
              <a:t>Posee un bajo contenido de Glicina, </a:t>
            </a:r>
            <a:r>
              <a:rPr lang="es-PE" dirty="0" err="1" smtClean="0"/>
              <a:t>Alanina</a:t>
            </a:r>
            <a:r>
              <a:rPr lang="es-PE" dirty="0" smtClean="0"/>
              <a:t> y un mayor contenido de aminoácidos ramificados. </a:t>
            </a:r>
            <a:endParaRPr lang="es-PE" dirty="0"/>
          </a:p>
        </p:txBody>
      </p:sp>
      <p:sp>
        <p:nvSpPr>
          <p:cNvPr id="152578" name="Rectangle 2"/>
          <p:cNvSpPr>
            <a:spLocks noGrp="1" noChangeArrowheads="1"/>
          </p:cNvSpPr>
          <p:nvPr>
            <p:ph type="title"/>
          </p:nvPr>
        </p:nvSpPr>
        <p:spPr bwMode="ltGray">
          <a:xfrm>
            <a:off x="214314" y="71414"/>
            <a:ext cx="8786842" cy="2059016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eaLnBrk="1" hangingPunct="1">
              <a:defRPr/>
            </a:pPr>
            <a:r>
              <a:rPr lang="es-ES_tradnl" sz="320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tx1"/>
                </a:solidFill>
                <a:effectLst/>
              </a:rPr>
              <a:t>En personas que han sufrido traumatismos con pérdida de proteínas (heridas, quemaduras, etc.) ¿Cuál de las siguientes proteínas recomendaría? </a:t>
            </a:r>
            <a:endParaRPr lang="es-ES" sz="3200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tx1"/>
              </a:solidFill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500034" y="2000240"/>
            <a:ext cx="8229600" cy="3162118"/>
          </a:xfr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s-PE" dirty="0" smtClean="0"/>
              <a:t>Eliminación de dos productos de desecho.</a:t>
            </a:r>
          </a:p>
          <a:p>
            <a:endParaRPr lang="es-PE" dirty="0" smtClean="0"/>
          </a:p>
          <a:p>
            <a:endParaRPr lang="es-PE" dirty="0" smtClean="0"/>
          </a:p>
          <a:p>
            <a:pPr>
              <a:buNone/>
            </a:pPr>
            <a:endParaRPr lang="es-PE" dirty="0" smtClean="0"/>
          </a:p>
          <a:p>
            <a:r>
              <a:rPr lang="es-PE" dirty="0" smtClean="0"/>
              <a:t>Eliminación de dos productos tóxicos.</a:t>
            </a:r>
            <a:endParaRPr lang="es-PE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PE" dirty="0" smtClean="0"/>
              <a:t>El Ciclo de la urea tiene como función:</a:t>
            </a:r>
            <a:endParaRPr lang="es-PE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1788"/>
            <a:ext cx="8232775" cy="4899046"/>
          </a:xfrm>
        </p:spPr>
        <p:txBody>
          <a:bodyPr/>
          <a:lstStyle/>
          <a:p>
            <a:r>
              <a:rPr lang="es-PE" dirty="0" smtClean="0"/>
              <a:t>Ocurre principalmente en mitocondrias de hepatocitos.</a:t>
            </a:r>
          </a:p>
          <a:p>
            <a:endParaRPr lang="es-PE" dirty="0" smtClean="0"/>
          </a:p>
          <a:p>
            <a:r>
              <a:rPr lang="es-PE" dirty="0" smtClean="0"/>
              <a:t>El producto del Ciclo está constituido por 2 grupos aminos provenientes de reacciones de </a:t>
            </a:r>
            <a:r>
              <a:rPr lang="es-PE" dirty="0" err="1" smtClean="0"/>
              <a:t>transaminación</a:t>
            </a:r>
            <a:r>
              <a:rPr lang="es-PE" dirty="0" smtClean="0"/>
              <a:t>.</a:t>
            </a:r>
          </a:p>
          <a:p>
            <a:endParaRPr lang="es-PE" dirty="0" smtClean="0"/>
          </a:p>
          <a:p>
            <a:r>
              <a:rPr lang="es-PE" dirty="0" smtClean="0"/>
              <a:t>Es un proceso activo que requiere la hidrólisis de 4 uniones ricas en energía.</a:t>
            </a:r>
            <a:endParaRPr lang="es-PE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PE" dirty="0" smtClean="0"/>
              <a:t>Con respecto al Ciclo de la Urea Responda:</a:t>
            </a:r>
            <a:endParaRPr lang="es-PE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PE" dirty="0" smtClean="0"/>
              <a:t>Formación de un aminoácido y de un intermediario del Ciclo de </a:t>
            </a:r>
            <a:r>
              <a:rPr lang="es-PE" dirty="0" err="1" smtClean="0"/>
              <a:t>Krebs</a:t>
            </a:r>
            <a:endParaRPr lang="es-PE" dirty="0" smtClean="0"/>
          </a:p>
          <a:p>
            <a:endParaRPr lang="es-PE" dirty="0" smtClean="0"/>
          </a:p>
          <a:p>
            <a:endParaRPr lang="es-PE" dirty="0" smtClean="0"/>
          </a:p>
          <a:p>
            <a:r>
              <a:rPr lang="es-PE" dirty="0" smtClean="0"/>
              <a:t>Transporte de </a:t>
            </a:r>
            <a:r>
              <a:rPr lang="es-PE" dirty="0" err="1" smtClean="0"/>
              <a:t>Ornitina</a:t>
            </a:r>
            <a:r>
              <a:rPr lang="es-PE" dirty="0" smtClean="0"/>
              <a:t> desde el </a:t>
            </a:r>
            <a:r>
              <a:rPr lang="es-PE" dirty="0" err="1" smtClean="0"/>
              <a:t>citosol</a:t>
            </a:r>
            <a:r>
              <a:rPr lang="es-PE" dirty="0" smtClean="0"/>
              <a:t> a la mitocondria. </a:t>
            </a:r>
            <a:endParaRPr lang="es-PE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E" dirty="0" smtClean="0"/>
              <a:t>En el Ciclo de la Urea Ocurre: </a:t>
            </a:r>
            <a:endParaRPr lang="es-PE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2143116"/>
            <a:ext cx="8232775" cy="3983047"/>
          </a:xfrm>
        </p:spPr>
        <p:txBody>
          <a:bodyPr/>
          <a:lstStyle/>
          <a:p>
            <a:r>
              <a:rPr lang="es-PE" dirty="0" smtClean="0"/>
              <a:t>Lisina y Leucina</a:t>
            </a:r>
          </a:p>
          <a:p>
            <a:endParaRPr lang="es-PE" dirty="0" smtClean="0"/>
          </a:p>
          <a:p>
            <a:r>
              <a:rPr lang="es-PE" dirty="0" smtClean="0"/>
              <a:t>Todos los carbonos de </a:t>
            </a:r>
            <a:r>
              <a:rPr lang="es-PE" dirty="0" err="1" smtClean="0"/>
              <a:t>fenilalanina</a:t>
            </a:r>
            <a:endParaRPr lang="es-PE" dirty="0" smtClean="0"/>
          </a:p>
          <a:p>
            <a:endParaRPr lang="es-PE" dirty="0" smtClean="0"/>
          </a:p>
          <a:p>
            <a:r>
              <a:rPr lang="es-PE" dirty="0" err="1" smtClean="0"/>
              <a:t>Serina</a:t>
            </a:r>
            <a:r>
              <a:rPr lang="es-PE" dirty="0" smtClean="0"/>
              <a:t>, </a:t>
            </a:r>
            <a:r>
              <a:rPr lang="es-PE" dirty="0" err="1" smtClean="0"/>
              <a:t>aspartato</a:t>
            </a:r>
            <a:r>
              <a:rPr lang="es-PE" dirty="0" smtClean="0"/>
              <a:t>, </a:t>
            </a:r>
            <a:r>
              <a:rPr lang="es-PE" dirty="0" err="1" smtClean="0"/>
              <a:t>glutamato</a:t>
            </a:r>
            <a:endParaRPr lang="es-PE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28596" y="571480"/>
            <a:ext cx="8232775" cy="1296974"/>
          </a:xfr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>
            <a:normAutofit fontScale="90000"/>
          </a:bodyPr>
          <a:lstStyle/>
          <a:p>
            <a:r>
              <a:rPr lang="es-PE" sz="3200" dirty="0" smtClean="0">
                <a:solidFill>
                  <a:schemeClr val="tx1"/>
                </a:solidFill>
              </a:rPr>
              <a:t>Los esqueletos carbonados de los siguientes aminoácidos pueden ser utilizados para la síntesis de glucosa: </a:t>
            </a:r>
            <a:endParaRPr lang="es-PE" sz="32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28596" y="2000240"/>
            <a:ext cx="8229600" cy="3233556"/>
          </a:xfrm>
        </p:spPr>
        <p:txBody>
          <a:bodyPr/>
          <a:lstStyle/>
          <a:p>
            <a:r>
              <a:rPr lang="es-PE" dirty="0" err="1" smtClean="0"/>
              <a:t>Fenilalanina</a:t>
            </a:r>
            <a:r>
              <a:rPr lang="es-PE" dirty="0" smtClean="0"/>
              <a:t> </a:t>
            </a:r>
            <a:r>
              <a:rPr lang="es-PE" dirty="0" err="1" smtClean="0"/>
              <a:t>hidroxilasa</a:t>
            </a:r>
            <a:endParaRPr lang="es-PE" dirty="0" smtClean="0"/>
          </a:p>
          <a:p>
            <a:endParaRPr lang="es-PE" dirty="0" smtClean="0"/>
          </a:p>
          <a:p>
            <a:r>
              <a:rPr lang="es-PE" dirty="0" err="1" smtClean="0"/>
              <a:t>Glutamato</a:t>
            </a:r>
            <a:r>
              <a:rPr lang="es-PE" dirty="0" smtClean="0"/>
              <a:t> deshidrogenasa</a:t>
            </a:r>
          </a:p>
          <a:p>
            <a:endParaRPr lang="es-PE" dirty="0" smtClean="0"/>
          </a:p>
          <a:p>
            <a:r>
              <a:rPr lang="es-PE" dirty="0" err="1" smtClean="0"/>
              <a:t>Serina</a:t>
            </a:r>
            <a:r>
              <a:rPr lang="es-PE" dirty="0" smtClean="0"/>
              <a:t> </a:t>
            </a:r>
            <a:r>
              <a:rPr lang="es-PE" dirty="0" err="1" smtClean="0"/>
              <a:t>hidroximetil</a:t>
            </a:r>
            <a:r>
              <a:rPr lang="es-PE" dirty="0" smtClean="0"/>
              <a:t> </a:t>
            </a:r>
            <a:r>
              <a:rPr lang="es-PE" dirty="0" err="1" smtClean="0"/>
              <a:t>transferasa</a:t>
            </a:r>
            <a:r>
              <a:rPr lang="es-PE" dirty="0" smtClean="0"/>
              <a:t> para la síntesis de </a:t>
            </a:r>
            <a:r>
              <a:rPr lang="es-PE" dirty="0" err="1" smtClean="0"/>
              <a:t>serina</a:t>
            </a:r>
            <a:r>
              <a:rPr lang="es-PE" dirty="0" smtClean="0"/>
              <a:t> a partir de glicina</a:t>
            </a:r>
            <a:endParaRPr lang="es-PE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s-PE" sz="3200" dirty="0" smtClean="0"/>
              <a:t>Un derivado de </a:t>
            </a:r>
            <a:r>
              <a:rPr lang="es-PE" sz="3200" dirty="0" err="1" smtClean="0"/>
              <a:t>folato</a:t>
            </a:r>
            <a:r>
              <a:rPr lang="es-PE" sz="3200" dirty="0" smtClean="0"/>
              <a:t> es </a:t>
            </a:r>
            <a:r>
              <a:rPr lang="es-PE" sz="3200" dirty="0" err="1" smtClean="0"/>
              <a:t>cofactor</a:t>
            </a:r>
            <a:r>
              <a:rPr lang="es-PE" sz="3200" dirty="0" smtClean="0"/>
              <a:t> de la siguientes enzimas:</a:t>
            </a:r>
            <a:endParaRPr lang="es-PE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500034" y="2333625"/>
            <a:ext cx="8232775" cy="3738581"/>
          </a:xfrm>
        </p:spPr>
        <p:txBody>
          <a:bodyPr/>
          <a:lstStyle/>
          <a:p>
            <a:r>
              <a:rPr lang="es-PE" dirty="0" smtClean="0"/>
              <a:t>Síntesis de tirosina a partir de </a:t>
            </a:r>
            <a:r>
              <a:rPr lang="es-PE" dirty="0" err="1" smtClean="0"/>
              <a:t>fenilalanina</a:t>
            </a:r>
            <a:r>
              <a:rPr lang="es-PE" dirty="0" smtClean="0"/>
              <a:t> y de DOPA a partir de tirosina</a:t>
            </a:r>
          </a:p>
          <a:p>
            <a:endParaRPr lang="es-PE" dirty="0" smtClean="0"/>
          </a:p>
          <a:p>
            <a:endParaRPr lang="es-PE" dirty="0" smtClean="0"/>
          </a:p>
          <a:p>
            <a:r>
              <a:rPr lang="es-PE" dirty="0" smtClean="0"/>
              <a:t>Síntesis de S-</a:t>
            </a:r>
            <a:r>
              <a:rPr lang="es-PE" dirty="0" err="1" smtClean="0"/>
              <a:t>adenosilmetionina</a:t>
            </a:r>
            <a:endParaRPr lang="es-PE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57158" y="274638"/>
            <a:ext cx="8686800" cy="1939916"/>
          </a:xfr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es-PE" sz="3200" dirty="0" smtClean="0"/>
              <a:t>La Coenzima </a:t>
            </a:r>
            <a:r>
              <a:rPr lang="es-PE" sz="3200" dirty="0" err="1" smtClean="0"/>
              <a:t>tetrahidrobiopterina</a:t>
            </a:r>
            <a:r>
              <a:rPr lang="es-PE" sz="3200" dirty="0" smtClean="0"/>
              <a:t> participa en las siguientes reacciones</a:t>
            </a:r>
            <a:endParaRPr lang="es-PE" sz="32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24205"/>
            <a:ext cx="8229600" cy="4162249"/>
          </a:xfrm>
          <a:gradFill flip="none" rotWithShape="1">
            <a:gsLst>
              <a:gs pos="0">
                <a:schemeClr val="accent2">
                  <a:tint val="66000"/>
                  <a:satMod val="160000"/>
                </a:schemeClr>
              </a:gs>
              <a:gs pos="50000">
                <a:schemeClr val="accent2">
                  <a:tint val="44500"/>
                  <a:satMod val="160000"/>
                </a:schemeClr>
              </a:gs>
              <a:gs pos="100000">
                <a:schemeClr val="accent2"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es-PE" sz="3200" b="1" dirty="0" err="1" smtClean="0">
                <a:solidFill>
                  <a:schemeClr val="tx1"/>
                </a:solidFill>
              </a:rPr>
              <a:t>Glutamato</a:t>
            </a:r>
            <a:r>
              <a:rPr lang="es-PE" sz="3200" b="1" dirty="0" smtClean="0">
                <a:solidFill>
                  <a:schemeClr val="tx1"/>
                </a:solidFill>
              </a:rPr>
              <a:t>, </a:t>
            </a:r>
            <a:r>
              <a:rPr lang="es-PE" sz="3200" b="1" dirty="0" err="1" smtClean="0">
                <a:solidFill>
                  <a:schemeClr val="tx1"/>
                </a:solidFill>
              </a:rPr>
              <a:t>Glutamina</a:t>
            </a:r>
            <a:r>
              <a:rPr lang="es-PE" sz="3200" b="1" dirty="0" smtClean="0">
                <a:solidFill>
                  <a:schemeClr val="tx1"/>
                </a:solidFill>
              </a:rPr>
              <a:t>, </a:t>
            </a:r>
            <a:r>
              <a:rPr lang="es-PE" sz="3200" b="1" dirty="0" err="1" smtClean="0">
                <a:solidFill>
                  <a:schemeClr val="tx1"/>
                </a:solidFill>
              </a:rPr>
              <a:t>Aspartato</a:t>
            </a:r>
            <a:r>
              <a:rPr lang="es-PE" sz="3200" b="1" dirty="0" smtClean="0">
                <a:solidFill>
                  <a:schemeClr val="tx1"/>
                </a:solidFill>
              </a:rPr>
              <a:t> y glicina de las bases </a:t>
            </a:r>
            <a:r>
              <a:rPr lang="es-PE" sz="3200" b="1" dirty="0" err="1" smtClean="0">
                <a:solidFill>
                  <a:schemeClr val="tx1"/>
                </a:solidFill>
              </a:rPr>
              <a:t>púricas</a:t>
            </a:r>
            <a:r>
              <a:rPr lang="es-PE" sz="3200" b="1" dirty="0" smtClean="0">
                <a:solidFill>
                  <a:schemeClr val="tx1"/>
                </a:solidFill>
              </a:rPr>
              <a:t> de los nucleótidos.</a:t>
            </a:r>
          </a:p>
          <a:p>
            <a:endParaRPr lang="es-PE" sz="3200" b="1" dirty="0" smtClean="0">
              <a:solidFill>
                <a:schemeClr val="tx1"/>
              </a:solidFill>
            </a:endParaRPr>
          </a:p>
          <a:p>
            <a:r>
              <a:rPr lang="es-PE" sz="3200" b="1" dirty="0" smtClean="0">
                <a:solidFill>
                  <a:schemeClr val="tx1"/>
                </a:solidFill>
              </a:rPr>
              <a:t>Glicina: Hemoglobina</a:t>
            </a:r>
          </a:p>
          <a:p>
            <a:endParaRPr lang="es-PE" sz="3200" b="1" dirty="0" smtClean="0">
              <a:solidFill>
                <a:schemeClr val="tx1"/>
              </a:solidFill>
            </a:endParaRPr>
          </a:p>
          <a:p>
            <a:r>
              <a:rPr lang="es-PE" sz="3200" b="1" dirty="0" err="1" smtClean="0">
                <a:solidFill>
                  <a:schemeClr val="tx1"/>
                </a:solidFill>
              </a:rPr>
              <a:t>Triptofano</a:t>
            </a:r>
            <a:r>
              <a:rPr lang="es-PE" sz="3200" b="1" dirty="0" smtClean="0">
                <a:solidFill>
                  <a:schemeClr val="tx1"/>
                </a:solidFill>
              </a:rPr>
              <a:t>: Hormonas tiroideas</a:t>
            </a:r>
            <a:endParaRPr lang="es-PE" sz="3200" b="1" dirty="0">
              <a:solidFill>
                <a:schemeClr val="tx1"/>
              </a:solidFill>
            </a:endParaRPr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PE" dirty="0" smtClean="0"/>
              <a:t>Los siguientes aminoácidos son precursores de:</a:t>
            </a:r>
            <a:endParaRPr lang="es-P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100042" y="2500307"/>
            <a:ext cx="8686800" cy="3143272"/>
          </a:xfrm>
        </p:spPr>
        <p:txBody>
          <a:bodyPr/>
          <a:lstStyle/>
          <a:p>
            <a:r>
              <a:rPr lang="es-PE" b="1" dirty="0" err="1" smtClean="0"/>
              <a:t>Histidina</a:t>
            </a:r>
            <a:r>
              <a:rPr lang="es-PE" b="1" dirty="0" smtClean="0"/>
              <a:t> da lugar a Histamina, un vasodilatador</a:t>
            </a:r>
          </a:p>
          <a:p>
            <a:endParaRPr lang="es-PE" b="1" dirty="0" smtClean="0"/>
          </a:p>
          <a:p>
            <a:endParaRPr lang="es-PE" b="1" dirty="0" smtClean="0"/>
          </a:p>
          <a:p>
            <a:endParaRPr lang="es-PE" b="1" dirty="0" smtClean="0"/>
          </a:p>
          <a:p>
            <a:r>
              <a:rPr lang="es-PE" b="1" dirty="0" err="1" smtClean="0"/>
              <a:t>Glutamato</a:t>
            </a:r>
            <a:r>
              <a:rPr lang="es-PE" b="1" dirty="0" smtClean="0"/>
              <a:t> forma GABA un  </a:t>
            </a:r>
            <a:r>
              <a:rPr lang="es-PE" b="1" dirty="0" err="1" smtClean="0"/>
              <a:t>neurotrasmisor</a:t>
            </a:r>
            <a:endParaRPr lang="es-PE" b="1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32775" cy="1511288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s-PE" sz="3200" dirty="0" smtClean="0"/>
              <a:t>La </a:t>
            </a:r>
            <a:r>
              <a:rPr lang="es-PE" sz="3200" dirty="0" err="1" smtClean="0"/>
              <a:t>descarboxilación</a:t>
            </a:r>
            <a:r>
              <a:rPr lang="es-PE" sz="3200" dirty="0" smtClean="0"/>
              <a:t> de los siguientes aminoácidos produce las correspondientes aminas </a:t>
            </a:r>
            <a:r>
              <a:rPr lang="es-PE" sz="3200" dirty="0" err="1" smtClean="0"/>
              <a:t>biógenas</a:t>
            </a:r>
            <a:r>
              <a:rPr lang="es-PE" sz="3200" dirty="0" smtClean="0"/>
              <a:t>:</a:t>
            </a:r>
            <a:endParaRPr lang="es-PE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Grp="1" noChangeArrowheads="1"/>
          </p:cNvSpPr>
          <p:nvPr>
            <p:ph idx="1"/>
          </p:nvPr>
        </p:nvSpPr>
        <p:spPr>
          <a:xfrm>
            <a:off x="500034" y="1857364"/>
            <a:ext cx="8232775" cy="4524375"/>
          </a:xfrm>
          <a:solidFill>
            <a:schemeClr val="bg2">
              <a:lumMod val="20000"/>
              <a:lumOff val="80000"/>
            </a:schemeClr>
          </a:solidFill>
        </p:spPr>
        <p:txBody>
          <a:bodyPr/>
          <a:lstStyle/>
          <a:p>
            <a:pPr eaLnBrk="1" hangingPunct="1"/>
            <a:r>
              <a:rPr lang="es-ES_tradnl" sz="2800" dirty="0" smtClean="0"/>
              <a:t>Las Inmunoglobulinas son proteínas que actúan como anticuerpos</a:t>
            </a:r>
            <a:endParaRPr lang="es-ES_tradnl" sz="2800" dirty="0" smtClean="0"/>
          </a:p>
          <a:p>
            <a:pPr eaLnBrk="1" hangingPunct="1"/>
            <a:endParaRPr lang="es-ES_tradnl" sz="2800" dirty="0" smtClean="0"/>
          </a:p>
          <a:p>
            <a:pPr eaLnBrk="1" hangingPunct="1"/>
            <a:r>
              <a:rPr lang="es-ES_tradnl" sz="2800" dirty="0" smtClean="0"/>
              <a:t>La Hemoglobina, </a:t>
            </a:r>
            <a:r>
              <a:rPr lang="es-ES_tradnl" sz="2800" dirty="0" err="1" smtClean="0"/>
              <a:t>mioglobina</a:t>
            </a:r>
            <a:r>
              <a:rPr lang="es-ES_tradnl" sz="2800" dirty="0" smtClean="0"/>
              <a:t> y  </a:t>
            </a:r>
            <a:r>
              <a:rPr lang="es-ES_tradnl" sz="2800" dirty="0" err="1" smtClean="0"/>
              <a:t>miosina</a:t>
            </a:r>
            <a:r>
              <a:rPr lang="es-ES_tradnl" sz="2800" dirty="0" smtClean="0"/>
              <a:t> cumplen funciones de transporte.</a:t>
            </a:r>
          </a:p>
          <a:p>
            <a:pPr eaLnBrk="1" hangingPunct="1"/>
            <a:endParaRPr lang="es-ES_tradnl" sz="2800" dirty="0" smtClean="0"/>
          </a:p>
          <a:p>
            <a:pPr eaLnBrk="1" hangingPunct="1"/>
            <a:r>
              <a:rPr lang="es-ES_tradnl" sz="2800" dirty="0" smtClean="0"/>
              <a:t>El colágeno y la  elastina son proteínas de reserva</a:t>
            </a:r>
            <a:endParaRPr lang="es-ES_tradnl" sz="2800" dirty="0" smtClean="0"/>
          </a:p>
          <a:p>
            <a:pPr eaLnBrk="1" hangingPunct="1"/>
            <a:endParaRPr lang="es-ES" sz="2800" dirty="0" smtClean="0"/>
          </a:p>
        </p:txBody>
      </p:sp>
      <p:sp>
        <p:nvSpPr>
          <p:cNvPr id="148482" name="Rectangle 2"/>
          <p:cNvSpPr>
            <a:spLocks noGrp="1" noChangeArrowheads="1"/>
          </p:cNvSpPr>
          <p:nvPr>
            <p:ph type="title"/>
          </p:nvPr>
        </p:nvSpPr>
        <p:spPr>
          <a:solidFill>
            <a:schemeClr val="bg2">
              <a:lumMod val="20000"/>
              <a:lumOff val="80000"/>
            </a:schemeClr>
          </a:solidFill>
        </p:spPr>
        <p:txBody>
          <a:bodyPr/>
          <a:lstStyle/>
          <a:p>
            <a:pPr eaLnBrk="1" hangingPunct="1">
              <a:defRPr/>
            </a:pPr>
            <a:r>
              <a:rPr lang="es-ES_tradnl" sz="3200" b="1" dirty="0" smtClean="0"/>
              <a:t>FUNCIONES DE </a:t>
            </a:r>
            <a:r>
              <a:rPr lang="es-ES_tradnl" sz="3200" b="1" dirty="0" smtClean="0"/>
              <a:t>LAS PROTEINAS</a:t>
            </a:r>
            <a:endParaRPr lang="es-ES" sz="32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42" name="Rectangle 6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686800" cy="1143000"/>
          </a:xfrm>
          <a:ln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eaLnBrk="1" hangingPunct="1"/>
            <a:r>
              <a:rPr lang="es-ES" sz="2800" b="1" dirty="0" smtClean="0">
                <a:solidFill>
                  <a:schemeClr val="accent2"/>
                </a:solidFill>
              </a:rPr>
              <a:t>Respecto a la Digestión </a:t>
            </a:r>
            <a:r>
              <a:rPr lang="es-ES" sz="2800" b="1" dirty="0" smtClean="0">
                <a:solidFill>
                  <a:schemeClr val="accent2"/>
                </a:solidFill>
              </a:rPr>
              <a:t>de </a:t>
            </a:r>
            <a:r>
              <a:rPr lang="es-ES" sz="2800" b="1" dirty="0" err="1" smtClean="0">
                <a:solidFill>
                  <a:schemeClr val="accent2"/>
                </a:solidFill>
              </a:rPr>
              <a:t>Proteinas</a:t>
            </a:r>
            <a:r>
              <a:rPr lang="es-ES" sz="2800" b="1" dirty="0" smtClean="0">
                <a:solidFill>
                  <a:schemeClr val="accent2"/>
                </a:solidFill>
              </a:rPr>
              <a:t/>
            </a:r>
            <a:br>
              <a:rPr lang="es-ES" sz="2800" b="1" dirty="0" smtClean="0">
                <a:solidFill>
                  <a:schemeClr val="accent2"/>
                </a:solidFill>
              </a:rPr>
            </a:br>
            <a:r>
              <a:rPr lang="es-ES" sz="2800" b="1" dirty="0" smtClean="0">
                <a:solidFill>
                  <a:srgbClr val="383CEA"/>
                </a:solidFill>
              </a:rPr>
              <a:t>Responda: </a:t>
            </a:r>
            <a:endParaRPr lang="es-ES" sz="2800" b="1" dirty="0" smtClean="0">
              <a:solidFill>
                <a:srgbClr val="383CEA"/>
              </a:solidFill>
            </a:endParaRPr>
          </a:p>
        </p:txBody>
      </p:sp>
      <p:sp>
        <p:nvSpPr>
          <p:cNvPr id="44" name="43 CuadroTexto"/>
          <p:cNvSpPr txBox="1"/>
          <p:nvPr/>
        </p:nvSpPr>
        <p:spPr>
          <a:xfrm>
            <a:off x="142876" y="1857364"/>
            <a:ext cx="8929718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PE" sz="2800" i="0" dirty="0" smtClean="0"/>
              <a:t>a) La gastrina es producida por los </a:t>
            </a:r>
            <a:r>
              <a:rPr lang="es-PE" sz="2800" i="0" dirty="0" err="1" smtClean="0"/>
              <a:t>enterocitos</a:t>
            </a:r>
            <a:r>
              <a:rPr lang="es-PE" sz="2800" i="0" dirty="0" smtClean="0"/>
              <a:t> y activa la producción de ácido clorhídrico</a:t>
            </a:r>
          </a:p>
          <a:p>
            <a:endParaRPr lang="es-PE" sz="2800" i="0" dirty="0"/>
          </a:p>
          <a:p>
            <a:r>
              <a:rPr lang="es-PE" sz="2800" i="0" dirty="0" smtClean="0"/>
              <a:t>b) El proceso de digestión comienza en estómago y finaliza en intestino con degradación de las proteínas a aminoácidos</a:t>
            </a:r>
          </a:p>
          <a:p>
            <a:endParaRPr lang="es-PE" sz="2800" i="0" dirty="0"/>
          </a:p>
          <a:p>
            <a:r>
              <a:rPr lang="es-PE" sz="2800" i="0" dirty="0" smtClean="0"/>
              <a:t>c) Intervienen en el proceso </a:t>
            </a:r>
            <a:r>
              <a:rPr lang="es-PE" sz="2800" i="0" dirty="0" err="1" smtClean="0"/>
              <a:t>zimógenos</a:t>
            </a:r>
            <a:endParaRPr lang="es-PE" sz="2800" i="0" dirty="0" smtClean="0"/>
          </a:p>
          <a:p>
            <a:endParaRPr lang="es-PE" sz="2800" i="0" dirty="0"/>
          </a:p>
          <a:p>
            <a:r>
              <a:rPr lang="es-PE" sz="2800" i="0" dirty="0" smtClean="0"/>
              <a:t>d) Los aminoácidos se absorben por transporte pasivo</a:t>
            </a:r>
            <a:endParaRPr lang="es-PE" sz="2800" i="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9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99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9942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3" name="Rectangle 3" descr="25%"/>
          <p:cNvSpPr>
            <a:spLocks noGrp="1" noChangeArrowheads="1"/>
          </p:cNvSpPr>
          <p:nvPr>
            <p:ph idx="1"/>
          </p:nvPr>
        </p:nvSpPr>
        <p:spPr>
          <a:xfrm>
            <a:off x="500034" y="1643051"/>
            <a:ext cx="8232775" cy="4000527"/>
          </a:xfrm>
          <a:pattFill prst="pct25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pPr marL="457200" indent="-457200" eaLnBrk="1" hangingPunct="1">
              <a:buNone/>
            </a:pPr>
            <a:r>
              <a:rPr lang="es-ES" sz="2800" b="1" dirty="0" smtClean="0"/>
              <a:t>a) La mayor parte de los aminoácidos ingresan  al tejido hepático</a:t>
            </a:r>
            <a:endParaRPr lang="es-ES" sz="2800" b="1" dirty="0" smtClean="0">
              <a:solidFill>
                <a:schemeClr val="accent2"/>
              </a:solidFill>
            </a:endParaRPr>
          </a:p>
          <a:p>
            <a:pPr marL="457200" indent="-457200" eaLnBrk="1" hangingPunct="1">
              <a:buAutoNum type="alphaLcParenR"/>
            </a:pPr>
            <a:endParaRPr lang="es-ES" sz="2800" b="1" dirty="0" smtClean="0">
              <a:solidFill>
                <a:schemeClr val="accent2"/>
              </a:solidFill>
            </a:endParaRPr>
          </a:p>
          <a:p>
            <a:pPr marL="457200" indent="-457200" eaLnBrk="1" hangingPunct="1">
              <a:buAutoNum type="alphaLcParenR"/>
            </a:pPr>
            <a:endParaRPr lang="es-ES" sz="2800" b="1" dirty="0" smtClean="0">
              <a:solidFill>
                <a:schemeClr val="accent2"/>
              </a:solidFill>
            </a:endParaRPr>
          </a:p>
          <a:p>
            <a:pPr marL="457200" indent="-457200" eaLnBrk="1" hangingPunct="1">
              <a:buAutoNum type="alphaLcParenR"/>
            </a:pPr>
            <a:endParaRPr lang="es-ES" sz="2800" b="1" dirty="0" smtClean="0">
              <a:solidFill>
                <a:schemeClr val="accent2"/>
              </a:solidFill>
            </a:endParaRPr>
          </a:p>
          <a:p>
            <a:pPr eaLnBrk="1" hangingPunct="1">
              <a:buNone/>
            </a:pPr>
            <a:r>
              <a:rPr lang="es-ES" sz="2800" b="1" dirty="0" smtClean="0"/>
              <a:t>b) Los aminoácidos básicos </a:t>
            </a:r>
            <a:r>
              <a:rPr lang="es-ES" sz="2800" b="1" dirty="0" err="1" smtClean="0"/>
              <a:t>Glutamina</a:t>
            </a:r>
            <a:r>
              <a:rPr lang="es-ES" sz="2800" b="1" dirty="0" smtClean="0"/>
              <a:t> </a:t>
            </a:r>
            <a:r>
              <a:rPr lang="es-ES" sz="2800" b="1" dirty="0" smtClean="0"/>
              <a:t>y </a:t>
            </a:r>
            <a:r>
              <a:rPr lang="es-ES" sz="2800" b="1" dirty="0" err="1" smtClean="0"/>
              <a:t>Asparagina</a:t>
            </a:r>
            <a:r>
              <a:rPr lang="es-ES" sz="2800" b="1" dirty="0" smtClean="0"/>
              <a:t> son utilizados principalmente por el cerebro.  </a:t>
            </a:r>
            <a:endParaRPr lang="es-ES" sz="2800" b="1" dirty="0" smtClean="0">
              <a:solidFill>
                <a:schemeClr val="accent2"/>
              </a:solidFill>
            </a:endParaRPr>
          </a:p>
          <a:p>
            <a:pPr eaLnBrk="1" hangingPunct="1"/>
            <a:endParaRPr lang="es-ES" sz="2800" b="1" dirty="0" smtClean="0"/>
          </a:p>
          <a:p>
            <a:pPr eaLnBrk="1" hangingPunct="1"/>
            <a:endParaRPr lang="es-ES" sz="2800" b="1" dirty="0" smtClean="0"/>
          </a:p>
          <a:p>
            <a:pPr eaLnBrk="1" hangingPunct="1">
              <a:buFontTx/>
              <a:buNone/>
            </a:pPr>
            <a:endParaRPr lang="es-ES" sz="2800" b="1" dirty="0" smtClean="0"/>
          </a:p>
        </p:txBody>
      </p:sp>
      <p:sp>
        <p:nvSpPr>
          <p:cNvPr id="10240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428736"/>
          </a:xfr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eaLnBrk="1" hangingPunct="1"/>
            <a:r>
              <a:rPr lang="es-ES" sz="3000" dirty="0" smtClean="0">
                <a:solidFill>
                  <a:schemeClr val="tx1"/>
                </a:solidFill>
              </a:rPr>
              <a:t>Los </a:t>
            </a:r>
            <a:r>
              <a:rPr lang="es-ES" sz="3000" dirty="0" smtClean="0">
                <a:solidFill>
                  <a:schemeClr val="tx1"/>
                </a:solidFill>
              </a:rPr>
              <a:t>aminoácidos </a:t>
            </a:r>
            <a:r>
              <a:rPr lang="es-ES" sz="3000" dirty="0" smtClean="0">
                <a:solidFill>
                  <a:schemeClr val="tx1"/>
                </a:solidFill>
              </a:rPr>
              <a:t>absorbidos en intestino se distribuyen principalmente a los siguientes tejidos.</a:t>
            </a:r>
            <a:endParaRPr lang="es-ES" sz="3000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10240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10240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1024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1024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024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024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10240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1024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1024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03" grpId="0" build="p" animBg="1"/>
      <p:bldP spid="102402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3" name="Rectangle 3" descr="25%"/>
          <p:cNvSpPr>
            <a:spLocks noGrp="1" noChangeArrowheads="1"/>
          </p:cNvSpPr>
          <p:nvPr>
            <p:ph idx="1"/>
          </p:nvPr>
        </p:nvSpPr>
        <p:spPr>
          <a:xfrm>
            <a:off x="428596" y="2428868"/>
            <a:ext cx="8232775" cy="3429024"/>
          </a:xfrm>
          <a:pattFill prst="pct25">
            <a:fgClr>
              <a:schemeClr val="accent1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txBody>
          <a:bodyPr/>
          <a:lstStyle/>
          <a:p>
            <a:pPr eaLnBrk="1" hangingPunct="1">
              <a:buNone/>
            </a:pPr>
            <a:r>
              <a:rPr lang="es-ES" b="1" dirty="0" smtClean="0"/>
              <a:t>a) Reacciones </a:t>
            </a:r>
            <a:r>
              <a:rPr lang="es-ES" b="1" dirty="0" smtClean="0"/>
              <a:t>de </a:t>
            </a:r>
            <a:r>
              <a:rPr lang="es-ES" b="1" dirty="0" err="1" smtClean="0"/>
              <a:t>Transaminación</a:t>
            </a:r>
            <a:r>
              <a:rPr lang="es-ES" b="1" dirty="0" smtClean="0"/>
              <a:t> seguida de una </a:t>
            </a:r>
            <a:r>
              <a:rPr lang="es-ES" b="1" dirty="0" err="1" smtClean="0"/>
              <a:t>desaminación</a:t>
            </a:r>
            <a:r>
              <a:rPr lang="es-ES" b="1" dirty="0" smtClean="0"/>
              <a:t> </a:t>
            </a:r>
            <a:r>
              <a:rPr lang="es-ES" b="1" dirty="0" err="1" smtClean="0"/>
              <a:t>oxidativa</a:t>
            </a:r>
            <a:endParaRPr lang="es-ES" b="1" dirty="0" smtClean="0"/>
          </a:p>
          <a:p>
            <a:pPr eaLnBrk="1" hangingPunct="1">
              <a:buFontTx/>
              <a:buNone/>
            </a:pPr>
            <a:endParaRPr lang="es-ES" b="1" dirty="0" smtClean="0"/>
          </a:p>
          <a:p>
            <a:pPr eaLnBrk="1" hangingPunct="1">
              <a:buFontTx/>
              <a:buNone/>
            </a:pPr>
            <a:endParaRPr lang="es-ES" b="1" dirty="0" smtClean="0"/>
          </a:p>
          <a:p>
            <a:pPr eaLnBrk="1" hangingPunct="1">
              <a:buFontTx/>
              <a:buNone/>
            </a:pPr>
            <a:endParaRPr lang="es-ES" b="1" dirty="0" smtClean="0"/>
          </a:p>
          <a:p>
            <a:pPr eaLnBrk="1" hangingPunct="1">
              <a:buNone/>
            </a:pPr>
            <a:r>
              <a:rPr lang="es-ES" b="1" dirty="0" smtClean="0"/>
              <a:t>b) Solamente por </a:t>
            </a:r>
            <a:r>
              <a:rPr lang="es-ES" b="1" dirty="0" err="1" smtClean="0"/>
              <a:t>Desaminación</a:t>
            </a:r>
            <a:r>
              <a:rPr lang="es-ES" b="1" dirty="0" smtClean="0"/>
              <a:t> </a:t>
            </a:r>
            <a:r>
              <a:rPr lang="es-ES" b="1" dirty="0" err="1" smtClean="0"/>
              <a:t>Oxidativa</a:t>
            </a:r>
            <a:endParaRPr lang="es-ES" b="1" dirty="0" smtClean="0"/>
          </a:p>
        </p:txBody>
      </p:sp>
      <p:sp>
        <p:nvSpPr>
          <p:cNvPr id="9216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32775" cy="1654164"/>
          </a:xfr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eaLnBrk="1" hangingPunct="1"/>
            <a:r>
              <a:rPr lang="es-ES" sz="3200" dirty="0" smtClean="0"/>
              <a:t>Los aminoácidos pueden perder el grupo NH</a:t>
            </a:r>
            <a:r>
              <a:rPr lang="es-ES" sz="3200" baseline="-25000" dirty="0" smtClean="0"/>
              <a:t>3</a:t>
            </a:r>
            <a:r>
              <a:rPr lang="es-ES" sz="3200" baseline="30000" dirty="0" smtClean="0"/>
              <a:t>+</a:t>
            </a:r>
            <a:r>
              <a:rPr lang="es-ES" sz="3200" dirty="0" smtClean="0"/>
              <a:t> a través de los siguientes mecanismos: </a:t>
            </a:r>
            <a:endParaRPr lang="es-ES" sz="3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921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9216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921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921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921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921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6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9216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921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6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9216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63" grpId="0" build="p" animBg="1"/>
      <p:bldP spid="92162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100042" y="1833583"/>
            <a:ext cx="8686800" cy="4524375"/>
          </a:xfrm>
        </p:spPr>
        <p:txBody>
          <a:bodyPr/>
          <a:lstStyle/>
          <a:p>
            <a:r>
              <a:rPr lang="es-PE" dirty="0" smtClean="0"/>
              <a:t>Catalizan reacciones reversibles  y necesitan fosfato de </a:t>
            </a:r>
            <a:r>
              <a:rPr lang="es-PE" dirty="0" err="1" smtClean="0"/>
              <a:t>piridoxal</a:t>
            </a:r>
            <a:endParaRPr lang="es-PE" dirty="0" smtClean="0"/>
          </a:p>
          <a:p>
            <a:endParaRPr lang="es-PE" dirty="0" smtClean="0"/>
          </a:p>
          <a:p>
            <a:r>
              <a:rPr lang="es-PE" dirty="0" smtClean="0"/>
              <a:t>Se encuentran únicamente en </a:t>
            </a:r>
            <a:r>
              <a:rPr lang="es-PE" dirty="0" err="1" smtClean="0"/>
              <a:t>citosol</a:t>
            </a:r>
            <a:endParaRPr lang="es-PE" dirty="0" smtClean="0"/>
          </a:p>
          <a:p>
            <a:endParaRPr lang="es-PE" dirty="0" smtClean="0"/>
          </a:p>
          <a:p>
            <a:r>
              <a:rPr lang="es-PE" dirty="0" smtClean="0"/>
              <a:t>Utilizan como </a:t>
            </a:r>
            <a:r>
              <a:rPr lang="es-PE" dirty="0" err="1" smtClean="0"/>
              <a:t>cofactor</a:t>
            </a:r>
            <a:r>
              <a:rPr lang="es-PE" dirty="0" smtClean="0"/>
              <a:t> S-</a:t>
            </a:r>
            <a:r>
              <a:rPr lang="es-PE" dirty="0" err="1" smtClean="0"/>
              <a:t>adenosilmetionina</a:t>
            </a:r>
            <a:endParaRPr lang="es-PE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E" sz="3200" dirty="0" smtClean="0"/>
              <a:t>Las transaminasas poseen las siguientes características:</a:t>
            </a:r>
            <a:endParaRPr lang="es-PE" sz="32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5" name="Rectangle 3" descr="25%"/>
          <p:cNvSpPr>
            <a:spLocks noGrp="1" noChangeArrowheads="1"/>
          </p:cNvSpPr>
          <p:nvPr>
            <p:ph idx="1"/>
          </p:nvPr>
        </p:nvSpPr>
        <p:spPr>
          <a:xfrm>
            <a:off x="457200" y="1601788"/>
            <a:ext cx="8232775" cy="4113228"/>
          </a:xfrm>
          <a:pattFill prst="pct25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pPr eaLnBrk="1" hangingPunct="1"/>
            <a:endParaRPr lang="es-ES" dirty="0" smtClean="0"/>
          </a:p>
          <a:p>
            <a:pPr eaLnBrk="1" hangingPunct="1"/>
            <a:r>
              <a:rPr lang="es-ES" dirty="0" smtClean="0"/>
              <a:t>Reacciones de </a:t>
            </a:r>
            <a:r>
              <a:rPr lang="es-ES" dirty="0" err="1" smtClean="0"/>
              <a:t>desaminación</a:t>
            </a:r>
            <a:r>
              <a:rPr lang="es-ES" dirty="0" smtClean="0"/>
              <a:t> </a:t>
            </a:r>
            <a:r>
              <a:rPr lang="es-ES" dirty="0" err="1" smtClean="0"/>
              <a:t>oxidativa</a:t>
            </a:r>
            <a:r>
              <a:rPr lang="es-ES" dirty="0" smtClean="0"/>
              <a:t> y no </a:t>
            </a:r>
            <a:r>
              <a:rPr lang="es-ES" dirty="0" err="1" smtClean="0"/>
              <a:t>oxidativas</a:t>
            </a:r>
            <a:r>
              <a:rPr lang="es-ES" dirty="0" smtClean="0"/>
              <a:t> y por el metabolismo de b</a:t>
            </a:r>
            <a:r>
              <a:rPr lang="es-ES" dirty="0" smtClean="0"/>
              <a:t>acterias intestinales </a:t>
            </a:r>
            <a:endParaRPr lang="es-ES" dirty="0" smtClean="0"/>
          </a:p>
          <a:p>
            <a:pPr eaLnBrk="1" hangingPunct="1">
              <a:buFontTx/>
              <a:buNone/>
            </a:pPr>
            <a:endParaRPr lang="es-ES" dirty="0" smtClean="0"/>
          </a:p>
          <a:p>
            <a:pPr eaLnBrk="1" hangingPunct="1"/>
            <a:r>
              <a:rPr lang="es-ES" dirty="0" smtClean="0"/>
              <a:t>A partir de </a:t>
            </a:r>
            <a:r>
              <a:rPr lang="es-ES" dirty="0" err="1" smtClean="0"/>
              <a:t>glutamina</a:t>
            </a:r>
            <a:r>
              <a:rPr lang="es-ES" dirty="0" smtClean="0"/>
              <a:t> y </a:t>
            </a:r>
            <a:r>
              <a:rPr lang="es-ES" dirty="0" err="1" smtClean="0"/>
              <a:t>asparagina</a:t>
            </a:r>
            <a:r>
              <a:rPr lang="es-ES" dirty="0" smtClean="0"/>
              <a:t> por una reacción de hidrólisis.</a:t>
            </a:r>
            <a:endParaRPr lang="es-ES" dirty="0" smtClean="0"/>
          </a:p>
        </p:txBody>
      </p:sp>
      <p:sp>
        <p:nvSpPr>
          <p:cNvPr id="100354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260350"/>
            <a:ext cx="8232775" cy="1141413"/>
          </a:xfr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eaLnBrk="1" hangingPunct="1"/>
            <a:r>
              <a:rPr lang="es-ES" sz="3200" dirty="0" smtClean="0"/>
              <a:t>El amoníaco es un compuesto tóxico que puede formarse por: </a:t>
            </a:r>
            <a:endParaRPr lang="es-ES" sz="3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1003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10035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1003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1003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003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003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100355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1003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1003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0355" grpId="0" build="p" animBg="1"/>
      <p:bldP spid="100354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28596" y="1714489"/>
            <a:ext cx="8232775" cy="3429024"/>
          </a:xfrm>
        </p:spPr>
        <p:txBody>
          <a:bodyPr/>
          <a:lstStyle/>
          <a:p>
            <a:r>
              <a:rPr lang="es-PE" dirty="0" err="1" smtClean="0"/>
              <a:t>Glutamato</a:t>
            </a:r>
            <a:r>
              <a:rPr lang="es-PE" dirty="0" smtClean="0"/>
              <a:t> desde casi todos los tejidos</a:t>
            </a:r>
          </a:p>
          <a:p>
            <a:endParaRPr lang="es-PE" dirty="0" smtClean="0"/>
          </a:p>
          <a:p>
            <a:endParaRPr lang="es-PE" dirty="0" smtClean="0"/>
          </a:p>
          <a:p>
            <a:endParaRPr lang="es-PE" dirty="0" smtClean="0"/>
          </a:p>
          <a:p>
            <a:r>
              <a:rPr lang="es-PE" dirty="0" err="1" smtClean="0"/>
              <a:t>Alanina</a:t>
            </a:r>
            <a:r>
              <a:rPr lang="es-PE" dirty="0" smtClean="0"/>
              <a:t> ó </a:t>
            </a:r>
            <a:r>
              <a:rPr lang="es-PE" dirty="0" err="1" smtClean="0"/>
              <a:t>glutamina</a:t>
            </a:r>
            <a:r>
              <a:rPr lang="es-PE" dirty="0" smtClean="0"/>
              <a:t> desde el músculo</a:t>
            </a:r>
            <a:endParaRPr lang="es-PE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E" sz="3200" b="1" dirty="0" smtClean="0"/>
              <a:t>El grupo amino se transporta en sangre como:</a:t>
            </a:r>
            <a:endParaRPr lang="es-PE" sz="3200" b="1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PE" dirty="0" smtClean="0"/>
              <a:t>La enzima </a:t>
            </a:r>
            <a:r>
              <a:rPr lang="es-PE" i="1" dirty="0" err="1" smtClean="0"/>
              <a:t>glutamina</a:t>
            </a:r>
            <a:r>
              <a:rPr lang="es-PE" i="1" dirty="0" smtClean="0"/>
              <a:t> </a:t>
            </a:r>
            <a:r>
              <a:rPr lang="es-PE" i="1" dirty="0" err="1" smtClean="0"/>
              <a:t>sintetasa</a:t>
            </a:r>
            <a:r>
              <a:rPr lang="es-PE" i="1" dirty="0" smtClean="0"/>
              <a:t> </a:t>
            </a:r>
            <a:r>
              <a:rPr lang="es-PE" dirty="0" smtClean="0"/>
              <a:t>utiliza como sustrato </a:t>
            </a:r>
            <a:r>
              <a:rPr lang="es-PE" dirty="0" err="1" smtClean="0"/>
              <a:t>aspartato</a:t>
            </a:r>
            <a:endParaRPr lang="es-PE" dirty="0" smtClean="0"/>
          </a:p>
          <a:p>
            <a:endParaRPr lang="es-PE" dirty="0" smtClean="0"/>
          </a:p>
          <a:p>
            <a:r>
              <a:rPr lang="es-PE" dirty="0" smtClean="0"/>
              <a:t>Se requiere energía metabólica aportada por la hidrólisis del GTP</a:t>
            </a:r>
          </a:p>
          <a:p>
            <a:endParaRPr lang="es-PE" dirty="0" smtClean="0"/>
          </a:p>
          <a:p>
            <a:r>
              <a:rPr lang="es-PE" dirty="0" smtClean="0"/>
              <a:t>Es una enzima mitocondrial y la reacción que cataliza es irreversible</a:t>
            </a:r>
            <a:endParaRPr lang="es-PE" dirty="0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s-PE" sz="3200" dirty="0" smtClean="0"/>
              <a:t>Respecto a la síntesis de </a:t>
            </a:r>
            <a:r>
              <a:rPr lang="es-PE" sz="3200" dirty="0" err="1" smtClean="0"/>
              <a:t>glutamina</a:t>
            </a:r>
            <a:r>
              <a:rPr lang="es-PE" sz="3200" dirty="0" smtClean="0"/>
              <a:t> responda: </a:t>
            </a:r>
            <a:endParaRPr lang="es-PE" sz="32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urrencia">
  <a:themeElements>
    <a:clrScheme name="Concurrencia">
      <a:dk1>
        <a:sysClr val="windowText" lastClr="000000"/>
      </a:dk1>
      <a:lt1>
        <a:sysClr val="window" lastClr="F0F0F0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urrencia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urrencia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2875</TotalTime>
  <Words>576</Words>
  <Application>Microsoft PowerPoint</Application>
  <PresentationFormat>Presentación en pantalla (4:3)</PresentationFormat>
  <Paragraphs>100</Paragraphs>
  <Slides>17</Slides>
  <Notes>0</Notes>
  <HiddenSlides>0</HiddenSlides>
  <MMClips>0</MMClips>
  <ScaleCrop>false</ScaleCrop>
  <HeadingPairs>
    <vt:vector size="8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Servidores OLE incrustados</vt:lpstr>
      </vt:variant>
      <vt:variant>
        <vt:i4>1</vt:i4>
      </vt:variant>
      <vt:variant>
        <vt:lpstr>Títulos de diapositiva</vt:lpstr>
      </vt:variant>
      <vt:variant>
        <vt:i4>17</vt:i4>
      </vt:variant>
    </vt:vector>
  </HeadingPairs>
  <TitlesOfParts>
    <vt:vector size="22" baseType="lpstr">
      <vt:lpstr>Arial</vt:lpstr>
      <vt:lpstr>Times New Roman</vt:lpstr>
      <vt:lpstr>Symbol</vt:lpstr>
      <vt:lpstr>Concurrencia</vt:lpstr>
      <vt:lpstr>CorelDRAW 9.0 Graphic</vt:lpstr>
      <vt:lpstr>En personas que han sufrido traumatismos con pérdida de proteínas (heridas, quemaduras, etc.) ¿Cuál de las siguientes proteínas recomendaría? </vt:lpstr>
      <vt:lpstr>FUNCIONES DE LAS PROTEINAS</vt:lpstr>
      <vt:lpstr>Respecto a la Digestión de Proteinas Responda: </vt:lpstr>
      <vt:lpstr>Los aminoácidos absorbidos en intestino se distribuyen principalmente a los siguientes tejidos.</vt:lpstr>
      <vt:lpstr>Los aminoácidos pueden perder el grupo NH3+ a través de los siguientes mecanismos: </vt:lpstr>
      <vt:lpstr>Las transaminasas poseen las siguientes características:</vt:lpstr>
      <vt:lpstr>El amoníaco es un compuesto tóxico que puede formarse por: </vt:lpstr>
      <vt:lpstr>El grupo amino se transporta en sangre como:</vt:lpstr>
      <vt:lpstr>Respecto a la síntesis de glutamina responda: </vt:lpstr>
      <vt:lpstr>El Ciclo de la urea tiene como función:</vt:lpstr>
      <vt:lpstr>Con respecto al Ciclo de la Urea Responda:</vt:lpstr>
      <vt:lpstr>En el Ciclo de la Urea Ocurre: </vt:lpstr>
      <vt:lpstr>Los esqueletos carbonados de los siguientes aminoácidos pueden ser utilizados para la síntesis de glucosa: </vt:lpstr>
      <vt:lpstr>Un derivado de folato es cofactor de la siguientes enzimas:</vt:lpstr>
      <vt:lpstr>La Coenzima tetrahidrobiopterina participa en las siguientes reacciones</vt:lpstr>
      <vt:lpstr>Los siguientes aminoácidos son precursores de:</vt:lpstr>
      <vt:lpstr>La descarboxilación de los siguientes aminoácidos produce las correspondientes aminas biógenas: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Irma</dc:creator>
  <cp:lastModifiedBy>Usuario</cp:lastModifiedBy>
  <cp:revision>179</cp:revision>
  <dcterms:created xsi:type="dcterms:W3CDTF">2006-04-20T20:10:08Z</dcterms:created>
  <dcterms:modified xsi:type="dcterms:W3CDTF">2012-10-25T00:02:54Z</dcterms:modified>
</cp:coreProperties>
</file>

<file path=docProps/thumbnail.jpeg>
</file>